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8" r:id="rId5"/>
    <p:sldId id="257" r:id="rId6"/>
    <p:sldId id="264" r:id="rId7"/>
    <p:sldId id="269" r:id="rId8"/>
    <p:sldId id="259" r:id="rId9"/>
    <p:sldId id="266" r:id="rId10"/>
    <p:sldId id="265" r:id="rId11"/>
    <p:sldId id="262" r:id="rId12"/>
    <p:sldId id="267" r:id="rId13"/>
    <p:sldId id="270" r:id="rId14"/>
    <p:sldId id="268" r:id="rId15"/>
    <p:sldId id="278" r:id="rId16"/>
    <p:sldId id="274" r:id="rId17"/>
    <p:sldId id="26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0EE"/>
    <a:srgbClr val="C5152A"/>
    <a:srgbClr val="33CCCC"/>
    <a:srgbClr val="B5F3F5"/>
    <a:srgbClr val="EA1699"/>
    <a:srgbClr val="1FB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1" autoAdjust="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5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1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77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8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32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1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5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1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6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7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5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1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8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1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73B54-81E4-48FD-8EE1-F1AB8063F630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DE5EA4-BAC0-49AB-9F9A-B6EF546424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1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o.ru/media/metodicheskaya-produktsiya-pedagoga-dopolnitelnogo-obrazovaniya-algoritm-sostavleniya-metodicheskogo-materiala-2872412" TargetMode="External"/><Relationship Id="rId7" Type="http://schemas.openxmlformats.org/officeDocument/2006/relationships/hyperlink" Target="https://ddtks.ru/files/documents/Izdat/rekomendacii_po_razrabotke_metodicheskoy_produkcii.pdf" TargetMode="External"/><Relationship Id="rId2" Type="http://schemas.openxmlformats.org/officeDocument/2006/relationships/hyperlink" Target="https://krippo.ru/files/usk/metodrec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ultiurok.ru/files/lektsiia-metodicheskaia-produktsiia-pedagoga-vidy.html" TargetMode="External"/><Relationship Id="rId5" Type="http://schemas.openxmlformats.org/officeDocument/2006/relationships/hyperlink" Target="https://infourok.ru/metodicheskaya-razrabotka-vidi-metodicheskih-produktov-831585.html" TargetMode="External"/><Relationship Id="rId4" Type="http://schemas.openxmlformats.org/officeDocument/2006/relationships/hyperlink" Target="https://nsportal.ru/npo-spo/kultura-i-iskusstvo/library/2021/02/08/metodicheskaya-produktsiya-v-sovremenn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607D3-CB1B-5098-CE2C-99E612062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59" y="478303"/>
            <a:ext cx="10972800" cy="340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семинар – практикум</a:t>
            </a: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продукция в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воспитательном пространстве образовательного учреждения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A374E5-E4E4-F6BC-580A-B299589F6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206240"/>
            <a:ext cx="9185446" cy="2307101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Кочановская А.А., </a:t>
            </a:r>
          </a:p>
          <a:p>
            <a:pPr algn="r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algn="r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«ДДТ»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п.Унъюган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п.Унъюган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27132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ADBAD-D6B9-F08C-C7B9-86484F6B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8" y="407962"/>
            <a:ext cx="10180478" cy="1266093"/>
          </a:xfr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Методический продукт - ДООП «Оздоровительная гимнастика» (с применением дистанционных образовательных технологий)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Автор – составитель: Любимова Валентина Владимировна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6" y="1800664"/>
            <a:ext cx="5908431" cy="26025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" y="1905000"/>
            <a:ext cx="4257981" cy="220276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29A431-6745-4190-8699-B9B18CB98C65}"/>
              </a:ext>
            </a:extLst>
          </p:cNvPr>
          <p:cNvSpPr/>
          <p:nvPr/>
        </p:nvSpPr>
        <p:spPr>
          <a:xfrm>
            <a:off x="1505243" y="4248443"/>
            <a:ext cx="3470189" cy="576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пгт. </a:t>
            </a:r>
            <a:r>
              <a:rPr lang="ru-RU" sz="2800" b="1" dirty="0" err="1">
                <a:solidFill>
                  <a:srgbClr val="C00000"/>
                </a:solidFill>
              </a:rPr>
              <a:t>Талинка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E43813-C21D-3BC4-13D4-CC0B6B170F66}"/>
              </a:ext>
            </a:extLst>
          </p:cNvPr>
          <p:cNvSpPr/>
          <p:nvPr/>
        </p:nvSpPr>
        <p:spPr>
          <a:xfrm>
            <a:off x="5528603" y="4529797"/>
            <a:ext cx="6255592" cy="576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п.Карымкары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5243" y="5457371"/>
            <a:ext cx="10278952" cy="1161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Цель Программы: </a:t>
            </a:r>
            <a:r>
              <a:rPr lang="ru-RU" sz="2400" dirty="0">
                <a:solidFill>
                  <a:srgbClr val="C00000"/>
                </a:solidFill>
              </a:rPr>
              <a:t>привлечение к систематическим занятиям спортом и формирование физической культуры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18859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7" y="1853553"/>
            <a:ext cx="2519168" cy="328352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03" y="2834650"/>
            <a:ext cx="2744669" cy="32835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829B7F-1989-4451-C443-A6B340A7ABE1}"/>
              </a:ext>
            </a:extLst>
          </p:cNvPr>
          <p:cNvSpPr/>
          <p:nvPr/>
        </p:nvSpPr>
        <p:spPr>
          <a:xfrm>
            <a:off x="1925805" y="314621"/>
            <a:ext cx="9553181" cy="1246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EA1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Методический продукт - ДООП «Печенька»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Автор – составитель: Саликова Ирина Владимировна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192518-D641-1DA9-768B-1FADF4142A7F}"/>
              </a:ext>
            </a:extLst>
          </p:cNvPr>
          <p:cNvSpPr/>
          <p:nvPr/>
        </p:nvSpPr>
        <p:spPr>
          <a:xfrm>
            <a:off x="4797086" y="5580017"/>
            <a:ext cx="6432890" cy="1076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пгт.Октябрьское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97085" y="1853554"/>
            <a:ext cx="4274344" cy="328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Цель Программы </a:t>
            </a:r>
            <a:r>
              <a:rPr lang="ru-RU" sz="2400" dirty="0"/>
              <a:t>– формирование теоретических и практических навыков кондитерского дела; профессиональная ориентация обучающихся.</a:t>
            </a:r>
          </a:p>
        </p:txBody>
      </p:sp>
      <p:sp>
        <p:nvSpPr>
          <p:cNvPr id="6" name="AutoShape 2" descr="Точка ро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2205-1AF5-960E-8355-4C5921E0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003" y="624110"/>
            <a:ext cx="6457072" cy="12808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88343"/>
            <a:ext cx="2721429" cy="357051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BB9777-A3F7-A1BA-8EB5-CAB0CE615ED5}"/>
              </a:ext>
            </a:extLst>
          </p:cNvPr>
          <p:cNvSpPr/>
          <p:nvPr/>
        </p:nvSpPr>
        <p:spPr>
          <a:xfrm>
            <a:off x="9173029" y="5617702"/>
            <a:ext cx="2569028" cy="6406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п.Унъюган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9846A5-20C4-3A6F-13A0-594F0E4FCACF}"/>
              </a:ext>
            </a:extLst>
          </p:cNvPr>
          <p:cNvSpPr/>
          <p:nvPr/>
        </p:nvSpPr>
        <p:spPr>
          <a:xfrm>
            <a:off x="1880382" y="340408"/>
            <a:ext cx="9585904" cy="158568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Методический продукт –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ДООП «</a:t>
            </a:r>
            <a:r>
              <a:rPr lang="ru-RU" sz="2800" b="1" dirty="0" err="1">
                <a:solidFill>
                  <a:srgbClr val="7030A0"/>
                </a:solidFill>
              </a:rPr>
              <a:t>Мультстудия</a:t>
            </a:r>
            <a:r>
              <a:rPr lang="ru-RU" sz="2800" b="1" dirty="0">
                <a:solidFill>
                  <a:srgbClr val="7030A0"/>
                </a:solidFill>
              </a:rPr>
              <a:t> «</a:t>
            </a:r>
            <a:r>
              <a:rPr lang="ru-RU" sz="2800" b="1" dirty="0" err="1">
                <a:solidFill>
                  <a:srgbClr val="7030A0"/>
                </a:solidFill>
              </a:rPr>
              <a:t>Анимашка</a:t>
            </a:r>
            <a:r>
              <a:rPr lang="ru-RU" sz="2800" b="1" dirty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Педагог дополнительного образования: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Ханаян</a:t>
            </a:r>
            <a:r>
              <a:rPr lang="ru-RU" sz="2400" b="1" dirty="0">
                <a:solidFill>
                  <a:srgbClr val="0070C0"/>
                </a:solidFill>
              </a:rPr>
              <a:t> Вера Юрьевна</a:t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FF7DF69-7C33-23B9-C5DC-F7AFA55051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9085D7DD-04F1-738A-DC64-A023EAA1AE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CC7AAA-0B43-D78D-65EA-55F5D7865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9" y="2209797"/>
            <a:ext cx="2569028" cy="3124203"/>
          </a:xfrm>
          <a:prstGeom prst="rect">
            <a:avLst/>
          </a:prstGeom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2171700" y="2209798"/>
            <a:ext cx="3771900" cy="4249058"/>
          </a:xfrm>
          <a:prstGeom prst="round1Rect">
            <a:avLst/>
          </a:prstGeom>
          <a:solidFill>
            <a:srgbClr val="ADA0EE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/>
          </a:p>
          <a:p>
            <a:pPr algn="just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 </a:t>
            </a:r>
          </a:p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и интеллектуальных способностей через просмотр, изучение и создание аудиовизуальных произведений экранного искусства (мультипликации)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/>
              <a:t> </a:t>
            </a:r>
          </a:p>
          <a:p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9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E56C97-1760-9DE2-CE28-395F74F4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7" y="444302"/>
            <a:ext cx="10170940" cy="59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C626F-A2AC-50A8-CDED-4DFA4545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381000"/>
            <a:ext cx="9791114" cy="1371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продукция: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smtClean="0">
                <a:solidFill>
                  <a:srgbClr val="EA1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сценарий,видеоролик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7" y="1752600"/>
            <a:ext cx="3266761" cy="2177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3612234"/>
            <a:ext cx="3611349" cy="2407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13" y="1662977"/>
            <a:ext cx="3268473" cy="2178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60" y="3059327"/>
            <a:ext cx="3570516" cy="2380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60" y="318406"/>
            <a:ext cx="3570515" cy="23803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40701" y="5800249"/>
            <a:ext cx="3570974" cy="625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концерт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«ДДТ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п.Унъюган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1" y="6019800"/>
            <a:ext cx="7293120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фестиваль «Творчество народов Югры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312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8B8E6-98FF-FF6D-1EA9-C411D9EB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26" y="506437"/>
            <a:ext cx="9774285" cy="177252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«Площадки»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методических продуктов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– 2023 учебном году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E3AF8-D5FB-44CA-4B8F-ED1B2C8F8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2489981"/>
            <a:ext cx="2615835" cy="43609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C515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уровень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7484" y="3390002"/>
            <a:ext cx="3321589" cy="264070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48DDD1D-17B0-4B4C-26A9-FC5ABF14B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6886" y="2489981"/>
            <a:ext cx="3362180" cy="43609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уровень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04" y="3049558"/>
            <a:ext cx="3838469" cy="3321587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C50592-D48E-A9BB-052E-3436CFDDDD44}"/>
              </a:ext>
            </a:extLst>
          </p:cNvPr>
          <p:cNvSpPr/>
          <p:nvPr/>
        </p:nvSpPr>
        <p:spPr>
          <a:xfrm>
            <a:off x="2715822" y="3049560"/>
            <a:ext cx="2489225" cy="335405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B818B8-D8AB-C968-CBE4-81ABDA2AE40F}"/>
              </a:ext>
            </a:extLst>
          </p:cNvPr>
          <p:cNvSpPr/>
          <p:nvPr/>
        </p:nvSpPr>
        <p:spPr>
          <a:xfrm>
            <a:off x="5205048" y="2489981"/>
            <a:ext cx="3004456" cy="43609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629" y="3406236"/>
            <a:ext cx="3354059" cy="26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C590AB7F-F8D9-C6CE-DE52-AC1660AA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1" y="4234375"/>
            <a:ext cx="4867422" cy="22649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567234-1842-9BCF-BE14-3B85757CED49}"/>
              </a:ext>
            </a:extLst>
          </p:cNvPr>
          <p:cNvSpPr/>
          <p:nvPr/>
        </p:nvSpPr>
        <p:spPr>
          <a:xfrm>
            <a:off x="689317" y="2250831"/>
            <a:ext cx="5753686" cy="1178168"/>
          </a:xfrm>
          <a:prstGeom prst="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-</a:t>
            </a:r>
            <a:r>
              <a:rPr lang="ru-RU" sz="20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качество преподавания в рамках образовательной  и воспитательной программы.</a:t>
            </a:r>
          </a:p>
        </p:txBody>
      </p:sp>
      <p:sp>
        <p:nvSpPr>
          <p:cNvPr id="4" name="Выноска: стрелка вправо 3">
            <a:extLst>
              <a:ext uri="{FF2B5EF4-FFF2-40B4-BE49-F238E27FC236}">
                <a16:creationId xmlns:a16="http://schemas.microsoft.com/office/drawing/2014/main" id="{FC57EA62-042D-26A8-F13A-C6DFA3A0A5CE}"/>
              </a:ext>
            </a:extLst>
          </p:cNvPr>
          <p:cNvSpPr/>
          <p:nvPr/>
        </p:nvSpPr>
        <p:spPr>
          <a:xfrm>
            <a:off x="1702190" y="254976"/>
            <a:ext cx="5570807" cy="168812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85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оценки методической работы педагога дополнительного образования: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186B2F0-6DA6-5834-53D5-9759707135FF}"/>
              </a:ext>
            </a:extLst>
          </p:cNvPr>
          <p:cNvSpPr/>
          <p:nvPr/>
        </p:nvSpPr>
        <p:spPr>
          <a:xfrm>
            <a:off x="7399606" y="254976"/>
            <a:ext cx="4417256" cy="16881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личностного профессионального развития педагога</a:t>
            </a:r>
          </a:p>
        </p:txBody>
      </p:sp>
      <p:sp>
        <p:nvSpPr>
          <p:cNvPr id="7" name="Выноска: стрелка вниз 6">
            <a:extLst>
              <a:ext uri="{FF2B5EF4-FFF2-40B4-BE49-F238E27FC236}">
                <a16:creationId xmlns:a16="http://schemas.microsoft.com/office/drawing/2014/main" id="{C1FE2013-80B0-3658-095D-B1FDCDC45037}"/>
              </a:ext>
            </a:extLst>
          </p:cNvPr>
          <p:cNvSpPr/>
          <p:nvPr/>
        </p:nvSpPr>
        <p:spPr>
          <a:xfrm>
            <a:off x="7399605" y="2250831"/>
            <a:ext cx="4417256" cy="914400"/>
          </a:xfrm>
          <a:prstGeom prst="downArrowCallout">
            <a:avLst/>
          </a:prstGeom>
          <a:solidFill>
            <a:srgbClr val="B5F3F5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571F8F-FEC5-FC64-7A51-56BBF8C457C3}"/>
              </a:ext>
            </a:extLst>
          </p:cNvPr>
          <p:cNvSpPr/>
          <p:nvPr/>
        </p:nvSpPr>
        <p:spPr>
          <a:xfrm>
            <a:off x="7399605" y="3212711"/>
            <a:ext cx="4417256" cy="3286563"/>
          </a:xfrm>
          <a:prstGeom prst="rect">
            <a:avLst/>
          </a:prstGeom>
          <a:solidFill>
            <a:srgbClr val="B5F3F5"/>
          </a:solidFill>
          <a:ln>
            <a:solidFill>
              <a:srgbClr val="B5F3F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квалификации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самообразование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публикаций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методической     </a:t>
            </a:r>
          </a:p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работы</a:t>
            </a:r>
          </a:p>
        </p:txBody>
      </p:sp>
      <p:sp>
        <p:nvSpPr>
          <p:cNvPr id="9" name="Выноска: стрелка влево 8">
            <a:extLst>
              <a:ext uri="{FF2B5EF4-FFF2-40B4-BE49-F238E27FC236}">
                <a16:creationId xmlns:a16="http://schemas.microsoft.com/office/drawing/2014/main" id="{713B5825-5A15-5774-63C0-DC30CC4C2093}"/>
              </a:ext>
            </a:extLst>
          </p:cNvPr>
          <p:cNvSpPr/>
          <p:nvPr/>
        </p:nvSpPr>
        <p:spPr>
          <a:xfrm>
            <a:off x="6682154" y="4234374"/>
            <a:ext cx="422030" cy="1603718"/>
          </a:xfrm>
          <a:prstGeom prst="leftArrowCallout">
            <a:avLst>
              <a:gd name="adj1" fmla="val 50000"/>
              <a:gd name="adj2" fmla="val 17308"/>
              <a:gd name="adj3" fmla="val 9615"/>
              <a:gd name="adj4" fmla="val 64977"/>
            </a:avLst>
          </a:prstGeom>
          <a:solidFill>
            <a:srgbClr val="B5F3F5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: стрелка вверх 9">
            <a:extLst>
              <a:ext uri="{FF2B5EF4-FFF2-40B4-BE49-F238E27FC236}">
                <a16:creationId xmlns:a16="http://schemas.microsoft.com/office/drawing/2014/main" id="{5C74E454-1983-5333-BD4E-F4BE62EDA4F4}"/>
              </a:ext>
            </a:extLst>
          </p:cNvPr>
          <p:cNvSpPr/>
          <p:nvPr/>
        </p:nvSpPr>
        <p:spPr>
          <a:xfrm>
            <a:off x="1913205" y="3618915"/>
            <a:ext cx="2574389" cy="418513"/>
          </a:xfrm>
          <a:prstGeom prst="upArrowCallou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FFEAA-199F-0C08-F685-2CDFF762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548641"/>
            <a:ext cx="10128739" cy="613351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Литература: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https://krippo.ru/files/usk/metodrec.pdf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https://znanio.ru/media/metodicheskaya-produktsiya-pedagoga-dopolnitelnogo-obrazovaniya-algoritm-sostavleniya-metodicheskogo-materiala-2872412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https://nsportal.ru/npo-spo/kultura-i-iskusstvo/library/2021/02/08/metodicheskaya-produktsiya-v-sovremennom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https://infourok.ru/metodicheskaya-razrabotka-vidi-metodicheskih-produktov-831585.html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https://multiurok.ru/files/lektsiia-metodicheskaia-produktsiia-pedagoga-vidy.html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US" sz="2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ddtks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files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documents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2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Izdat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2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rekomendacii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</a:t>
            </a:r>
            <a:r>
              <a:rPr lang="en-US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</a:t>
            </a:r>
            <a:r>
              <a:rPr lang="en-US" sz="2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razrabotke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</a:t>
            </a:r>
            <a:r>
              <a:rPr lang="en-US" sz="2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metodicheskoy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</a:t>
            </a:r>
            <a:r>
              <a:rPr lang="en-US" sz="2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produkcii</a:t>
            </a:r>
            <a:r>
              <a:rPr lang="ru-RU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5CAE9-F0C9-9903-DBA0-1BF1E3B5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194560"/>
            <a:ext cx="8911687" cy="253218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781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EE0FC-AF2C-DC1D-1709-28E5A595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2187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документы и локальные акты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65146-992D-B842-B92D-D1E2259D3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086" y="1842867"/>
            <a:ext cx="9720776" cy="478301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273-ФЗ «Об образовании в Российской Федерации» от 29.12.2012 года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риказ Минздравсоцразвития Российской Федерации №761н «Единый квалификационный справочник должностей руководителей, специалистов и служащих», раздел "Квалификационные характеристики должностей работников образования« от 31 мая 2011 года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риказ Министерства труда и социальной защиты Российской Федерации №652н «Об утверждении Профессионального стандарта «Педагог дополнительного образования детей и взрослых» от 22 сентября 2021 года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по созданию методической продукции, ГПОБУ Амурской области «Амурский колледж искусств и культуры», 2021 год (автор Четверикова А.С., заведующий методическим кабинетом)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методическом продукте МБУ ДО «ДДТ» п. </a:t>
            </a:r>
            <a:r>
              <a:rPr lang="ru-RU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Унъюган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9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5C3B3-C2C0-27F7-E40B-387EB24A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75" y="624110"/>
            <a:ext cx="10013437" cy="14157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  <a:b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«Педагог дополнительного образования детей и взрослых» определяет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91632-D1D3-9157-EE42-8E859CFF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883" y="2039815"/>
            <a:ext cx="9734843" cy="4818185"/>
          </a:xfrm>
        </p:spPr>
        <p:txBody>
          <a:bodyPr>
            <a:normAutofit fontScale="925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2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программ </a:t>
            </a:r>
            <a:r>
              <a:rPr lang="ru-RU" sz="22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 учебных курсов, дисциплин (модулей)) и учебно-методических материалов для их реализации</a:t>
            </a:r>
            <a:endParaRPr lang="ru-RU" sz="2200" i="0" u="none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педагогических целей и задач, планирование </a:t>
            </a:r>
            <a:r>
              <a:rPr lang="ru-RU" sz="2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и (или) циклов занятий</a:t>
            </a:r>
            <a:r>
              <a:rPr lang="ru-RU" sz="22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на освоение избранного вида деятельности (области дополнительного образования) </a:t>
            </a:r>
          </a:p>
          <a:p>
            <a:pPr algn="just"/>
            <a:r>
              <a:rPr lang="ru-RU" sz="2200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педагогических целей и задач, планирование </a:t>
            </a:r>
            <a:r>
              <a:rPr lang="ru-RU" sz="22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досуговой деятельности</a:t>
            </a:r>
            <a:r>
              <a:rPr lang="ru-RU" sz="2200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планов (сценариев) досуговых мероприятий</a:t>
            </a:r>
            <a:r>
              <a:rPr lang="ru-RU" sz="22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i="1" u="none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достижения планируемых результатов освоения </a:t>
            </a:r>
            <a:r>
              <a:rPr lang="ru-RU" sz="22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программ </a:t>
            </a:r>
          </a:p>
          <a:p>
            <a:pPr marL="0" indent="0" algn="just">
              <a:buNone/>
            </a:pPr>
            <a:r>
              <a:rPr lang="ru-RU" sz="2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документации</a:t>
            </a:r>
            <a:r>
              <a:rPr lang="ru-RU" sz="22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обеспечивающей реализацию дополнительной общеобразовательной программы (программы учебного курса, дисциплины (модуля))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6AFD3-293A-9F61-07C1-16452D20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ПРОДУКЦИЯ - ЭТО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7082B-CA31-A26D-4D22-57351FA0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0665" y="3559127"/>
            <a:ext cx="8370277" cy="81592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 из способов распространения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передового педагогического опыта, трансляции лучших практик</a:t>
            </a:r>
          </a:p>
          <a:p>
            <a:endParaRPr lang="ru-RU" dirty="0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6C6E8744-3E15-FCCF-6387-2E29ADEEE8CE}"/>
              </a:ext>
            </a:extLst>
          </p:cNvPr>
          <p:cNvSpPr/>
          <p:nvPr/>
        </p:nvSpPr>
        <p:spPr>
          <a:xfrm>
            <a:off x="687389" y="1904999"/>
            <a:ext cx="5136636" cy="1280891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форм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учебно-методического, научно - методического обеспечения образовательного процесса</a:t>
            </a:r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9C324775-DE37-A86F-0E16-FCD3705C6E1E}"/>
              </a:ext>
            </a:extLst>
          </p:cNvPr>
          <p:cNvSpPr/>
          <p:nvPr/>
        </p:nvSpPr>
        <p:spPr>
          <a:xfrm>
            <a:off x="7029156" y="1904999"/>
            <a:ext cx="4747429" cy="1280892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форм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результативности методической деятельности педагога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D84F7332-8DFD-0866-D1EC-A4A49CE3850F}"/>
              </a:ext>
            </a:extLst>
          </p:cNvPr>
          <p:cNvSpPr/>
          <p:nvPr/>
        </p:nvSpPr>
        <p:spPr>
          <a:xfrm>
            <a:off x="4360985" y="1294228"/>
            <a:ext cx="484632" cy="50643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1ACD3DB7-B5BC-6C40-940B-86BB346BC1D6}"/>
              </a:ext>
            </a:extLst>
          </p:cNvPr>
          <p:cNvSpPr/>
          <p:nvPr/>
        </p:nvSpPr>
        <p:spPr>
          <a:xfrm>
            <a:off x="8426548" y="1294229"/>
            <a:ext cx="484632" cy="50643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A7BD3FC3-6910-2BAB-D25C-48200297767F}"/>
              </a:ext>
            </a:extLst>
          </p:cNvPr>
          <p:cNvSpPr/>
          <p:nvPr/>
        </p:nvSpPr>
        <p:spPr>
          <a:xfrm>
            <a:off x="6096000" y="1294229"/>
            <a:ext cx="525196" cy="213477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4B9F37-4B2D-80EF-2B17-428CC23B3A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9" y="4748289"/>
            <a:ext cx="4839286" cy="177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EFB64-7A21-709C-38B9-663571D2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35" y="624110"/>
            <a:ext cx="9647677" cy="852998"/>
          </a:xfrm>
        </p:spPr>
        <p:txBody>
          <a:bodyPr>
            <a:noAutofit/>
          </a:bodyPr>
          <a:lstStyle/>
          <a:p>
            <a:pPr algn="ctr"/>
            <a:r>
              <a:rPr lang="ru-RU" sz="3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en-US" sz="3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задачи методической продукции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1D463-79AD-6DD7-C133-D823DDBB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35" y="1378634"/>
            <a:ext cx="9777047" cy="523318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-</a:t>
            </a:r>
            <a:r>
              <a:rPr lang="ru-RU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качество преподавания в рамках образовательной  и воспитательной программы.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500" b="1" i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3500" b="1" i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адачи:</a:t>
            </a:r>
            <a:endParaRPr lang="ru-RU" sz="35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5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разъясняет приемы и методы;</a:t>
            </a:r>
            <a:endParaRPr lang="ru-RU" sz="35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5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объясняет цели и порядок действий, методику организации различных мероприятий;</a:t>
            </a:r>
            <a:endParaRPr lang="ru-RU" sz="35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5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lang="ru-RU" sz="35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возможные формы проведения дел и т.д.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5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излагает сведения, подлежащие распространению;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5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обобщает ценный педагогический опыт.</a:t>
            </a:r>
            <a:endParaRPr lang="ru-RU" sz="35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5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6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0BE3A-C260-6921-4E3D-B23173E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79" y="422031"/>
            <a:ext cx="10227212" cy="14829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ОСНОВНЫХ ВИДОВ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ПРОДУКЦИИ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функциональному назначению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B22102-E6FA-B4EC-FBD7-46596AB954DC}"/>
              </a:ext>
            </a:extLst>
          </p:cNvPr>
          <p:cNvSpPr/>
          <p:nvPr/>
        </p:nvSpPr>
        <p:spPr>
          <a:xfrm>
            <a:off x="2053882" y="1921413"/>
            <a:ext cx="9706707" cy="815927"/>
          </a:xfrm>
          <a:prstGeom prst="rect">
            <a:avLst/>
          </a:prstGeom>
          <a:solidFill>
            <a:srgbClr val="EA1699"/>
          </a:solidFill>
          <a:ln>
            <a:solidFill>
              <a:srgbClr val="EA1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Информационно – пропагандистская продукция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A76191-0029-212F-C061-44D8C5E22EE6}"/>
              </a:ext>
            </a:extLst>
          </p:cNvPr>
          <p:cNvSpPr/>
          <p:nvPr/>
        </p:nvSpPr>
        <p:spPr>
          <a:xfrm>
            <a:off x="2053881" y="2861601"/>
            <a:ext cx="9706709" cy="815926"/>
          </a:xfrm>
          <a:prstGeom prst="rect">
            <a:avLst/>
          </a:prstGeom>
          <a:solidFill>
            <a:srgbClr val="EA1699"/>
          </a:solidFill>
          <a:ln>
            <a:solidFill>
              <a:srgbClr val="EA1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Организационно – инструктивная продукция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CE5EE2-02B5-5AB8-27A8-5B3777E4352D}"/>
              </a:ext>
            </a:extLst>
          </p:cNvPr>
          <p:cNvSpPr/>
          <p:nvPr/>
        </p:nvSpPr>
        <p:spPr>
          <a:xfrm>
            <a:off x="2053881" y="3801788"/>
            <a:ext cx="9706708" cy="815926"/>
          </a:xfrm>
          <a:prstGeom prst="rect">
            <a:avLst/>
          </a:prstGeom>
          <a:solidFill>
            <a:srgbClr val="EA1699"/>
          </a:solidFill>
          <a:ln>
            <a:solidFill>
              <a:srgbClr val="EA16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Прикладная методическая продукция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3F5E89-3399-4CBD-9C2B-DD3485838803}"/>
              </a:ext>
            </a:extLst>
          </p:cNvPr>
          <p:cNvSpPr/>
          <p:nvPr/>
        </p:nvSpPr>
        <p:spPr>
          <a:xfrm>
            <a:off x="2053881" y="4741976"/>
            <a:ext cx="9706708" cy="81592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</a:rPr>
              <a:t>Учебно</a:t>
            </a:r>
            <a:r>
              <a:rPr lang="ru-RU" sz="2800" dirty="0">
                <a:solidFill>
                  <a:srgbClr val="002060"/>
                </a:solidFill>
              </a:rPr>
              <a:t> – методическая продукция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74D562-6302-2779-E7B1-64D46A0835BB}"/>
              </a:ext>
            </a:extLst>
          </p:cNvPr>
          <p:cNvSpPr/>
          <p:nvPr/>
        </p:nvSpPr>
        <p:spPr>
          <a:xfrm>
            <a:off x="2053881" y="5682165"/>
            <a:ext cx="9706708" cy="81592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Образовательная продукция</a:t>
            </a:r>
          </a:p>
        </p:txBody>
      </p:sp>
    </p:spTree>
    <p:extLst>
      <p:ext uri="{BB962C8B-B14F-4D97-AF65-F5344CB8AC3E}">
        <p14:creationId xmlns:p14="http://schemas.microsoft.com/office/powerpoint/2010/main" val="23930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C379B-1144-7F8F-43B2-BA247055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140677"/>
            <a:ext cx="12238893" cy="27713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продукт: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ДООП ПЕДАГОГА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(дополнительная общеобразовательная общеразвивающая программа)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67870-1F08-6D90-4296-217DB1AEC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88" y="2799471"/>
            <a:ext cx="10128738" cy="3917851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Художественная направленность: 6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спортивная направленность: 16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 – гуманитарная направленность: 7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Техническая направленность: 1 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Краткосрочные ДООП: 6; из них с применением дистанционных образовательных технологий: 4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5582F-C7BB-515A-5A1A-4E5ED94D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49" y="624110"/>
            <a:ext cx="9914963" cy="1317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EA1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ПРОДУКТ:</a:t>
            </a:r>
            <a:br>
              <a:rPr lang="ru-RU" b="1" i="1" dirty="0">
                <a:solidFill>
                  <a:srgbClr val="EA1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EA1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(ДООП)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ACFF4-875A-281F-13D6-FAE081832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5" y="2133600"/>
            <a:ext cx="9748910" cy="45626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№ 629 «Об утверждении Порядка организации и осуществления образовательной деятельности по дополнительным общеобразовательным программам» от 27.07.2022 года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 от 23.08.2017 года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Методические рекомендации «Требования к дополнительным общеобразовательным общеразвивающим программам», Сургутский государственный университет, 2022 год</a:t>
            </a:r>
          </a:p>
          <a:p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0E88C-F5EE-BE17-604A-BD1C5E2C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530" y="624110"/>
            <a:ext cx="9732082" cy="10628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68" y="2005734"/>
            <a:ext cx="4215614" cy="33199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1C0CE0-EE10-1C2B-8C14-ECD78072AE27}"/>
              </a:ext>
            </a:extLst>
          </p:cNvPr>
          <p:cNvSpPr/>
          <p:nvPr/>
        </p:nvSpPr>
        <p:spPr>
          <a:xfrm>
            <a:off x="1659989" y="492369"/>
            <a:ext cx="10147492" cy="12942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Методический продукт – ДООП «Школа безопасности»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Автор – составитель: Ревякина Евгения Николаевна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F24A05-211D-A93D-545D-8F1F4ACD3DDA}"/>
              </a:ext>
            </a:extLst>
          </p:cNvPr>
          <p:cNvSpPr/>
          <p:nvPr/>
        </p:nvSpPr>
        <p:spPr>
          <a:xfrm>
            <a:off x="7591868" y="5580015"/>
            <a:ext cx="4215614" cy="1036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п.Малый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Атлым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C949243A-1C6A-D7C4-C241-6ABA95AB25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0FE689-D58C-225E-2CD6-33DD4156DB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01" y="3071813"/>
            <a:ext cx="2206503" cy="302633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7AD5F8-4014-CAE5-2A04-747B96BB2FBC}"/>
              </a:ext>
            </a:extLst>
          </p:cNvPr>
          <p:cNvSpPr/>
          <p:nvPr/>
        </p:nvSpPr>
        <p:spPr>
          <a:xfrm>
            <a:off x="1659989" y="2005735"/>
            <a:ext cx="2824821" cy="455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п.Унъюган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1129" y="2461287"/>
            <a:ext cx="3151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Цель: 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формирование у детей умения оценивать ситуации с точки зрения «опасно - неопасно», принимать решение и соответственно реагировать.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3357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1412</TotalTime>
  <Words>553</Words>
  <Application>Microsoft Office PowerPoint</Application>
  <PresentationFormat>Широкоэкранный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Районный семинар – практикум   Методическая продукция в учебно – воспитательном пространстве образовательного учреждения</vt:lpstr>
      <vt:lpstr>Нормативно – правовые документы и локальные акты  </vt:lpstr>
      <vt:lpstr>Профессиональный стандарт  «Педагог дополнительного образования детей и взрослых» определяет ТРУДОВЫЕ ДЕЙСТВИЯ</vt:lpstr>
      <vt:lpstr>МЕТОДИЧЕСКАЯ ПРОДУКЦИЯ - ЭТО</vt:lpstr>
      <vt:lpstr>Цель  и задачи методической продукции </vt:lpstr>
      <vt:lpstr>КЛАССИФИКАЦИЯ ОСНОВНЫХ ВИДОВ МЕТОДИЧЕСКОЙ ПРОДУКЦИИ  по функциональному назначению</vt:lpstr>
      <vt:lpstr>методический продукт:  ДООП ПЕДАГОГА (дополнительная общеобразовательная общеразвивающая программа)</vt:lpstr>
      <vt:lpstr>МЕТОДИЧЕСКИЙ ПРОДУКТ: дополнительная общеобразовательная общеразвивающая программа (ДООП)    </vt:lpstr>
      <vt:lpstr>Презентация PowerPoint</vt:lpstr>
      <vt:lpstr>Методический продукт - ДООП «Оздоровительная гимнастика» (с применением дистанционных образовательных технологий) Автор – составитель: Любимова Валентина Владимировна </vt:lpstr>
      <vt:lpstr>Презентация PowerPoint</vt:lpstr>
      <vt:lpstr> </vt:lpstr>
      <vt:lpstr>Презентация PowerPoint</vt:lpstr>
      <vt:lpstr>Прикладная продукция: сценарий,видеоролик </vt:lpstr>
      <vt:lpstr>«Площадки»  представления методических продуктов в 2022 – 2023 учебном году</vt:lpstr>
      <vt:lpstr>Презентация PowerPoint</vt:lpstr>
      <vt:lpstr>Литература: https://krippo.ru/files/usk/metodrec.pdf  https://znanio.ru/media/metodicheskaya-produktsiya-pedagoga-dopolnitelnogo-obrazovaniya-algoritm-sostavleniya-metodicheskogo-materiala-2872412   https://nsportal.ru/npo-spo/kultura-i-iskusstvo/library/2021/02/08/metodicheskaya-produktsiya-v-sovremennom   https://infourok.ru/metodicheskaya-razrabotka-vidi-metodicheskih-produktov-831585.html   https://multiurok.ru/files/lektsiia-metodicheskaia-produktsiia-pedagoga-vidy.html   https://ddtks.ru/files/documents/Izdat/rekomendacii_po_razrabotke_metodicheskoy_produkcii.pdf  </vt:lpstr>
      <vt:lpstr>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– практикум   Методическая продукция в учебно – воспитательном пространстве образовательного учреждения</dc:title>
  <dc:creator>alla_kochanovskay@mail.ru</dc:creator>
  <cp:lastModifiedBy>teacher</cp:lastModifiedBy>
  <cp:revision>38</cp:revision>
  <dcterms:created xsi:type="dcterms:W3CDTF">2024-02-04T09:29:55Z</dcterms:created>
  <dcterms:modified xsi:type="dcterms:W3CDTF">2024-02-09T04:33:20Z</dcterms:modified>
</cp:coreProperties>
</file>